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85" r:id="rId3"/>
    <p:sldId id="286" r:id="rId4"/>
    <p:sldId id="288" r:id="rId5"/>
    <p:sldId id="289" r:id="rId6"/>
    <p:sldId id="290" r:id="rId7"/>
    <p:sldId id="291" r:id="rId8"/>
    <p:sldId id="292" r:id="rId9"/>
    <p:sldId id="287" r:id="rId10"/>
    <p:sldId id="257" r:id="rId11"/>
    <p:sldId id="258" r:id="rId12"/>
    <p:sldId id="259" r:id="rId13"/>
    <p:sldId id="276" r:id="rId14"/>
    <p:sldId id="262" r:id="rId15"/>
    <p:sldId id="260" r:id="rId16"/>
    <p:sldId id="261" r:id="rId17"/>
    <p:sldId id="274" r:id="rId18"/>
    <p:sldId id="275" r:id="rId19"/>
    <p:sldId id="265" r:id="rId20"/>
    <p:sldId id="266" r:id="rId21"/>
    <p:sldId id="267" r:id="rId22"/>
    <p:sldId id="268" r:id="rId23"/>
    <p:sldId id="269" r:id="rId24"/>
    <p:sldId id="270" r:id="rId25"/>
    <p:sldId id="271" r:id="rId26"/>
    <p:sldId id="272" r:id="rId27"/>
    <p:sldId id="273" r:id="rId28"/>
    <p:sldId id="278" r:id="rId29"/>
    <p:sldId id="282" r:id="rId30"/>
    <p:sldId id="283" r:id="rId31"/>
    <p:sldId id="293" r:id="rId32"/>
    <p:sldId id="281" r:id="rId33"/>
    <p:sldId id="277" r:id="rId34"/>
    <p:sldId id="280" r:id="rId35"/>
    <p:sldId id="294" r:id="rId36"/>
    <p:sldId id="295"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3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7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9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59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02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22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82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3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murata.com/en/products/productdata/8801162133534/SPEC-CSTNE12M0GH5L000R0.pdf"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we-online.com/components/products/datasheet/450301014042.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12/14/23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3751266675"/>
              </p:ext>
            </p:extLst>
          </p:nvPr>
        </p:nvGraphicFramePr>
        <p:xfrm>
          <a:off x="859325" y="1201800"/>
          <a:ext cx="6945700" cy="3752985"/>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US" sz="1000" dirty="0"/>
                        <a:t>Board dimensions</a:t>
                      </a:r>
                      <a:endParaRPr sz="1000" dirty="0"/>
                    </a:p>
                  </a:txBody>
                  <a:tcPr marL="91425" marR="91425" marT="91425" marB="91425"/>
                </a:tc>
                <a:tc>
                  <a:txBody>
                    <a:bodyPr/>
                    <a:lstStyle/>
                    <a:p>
                      <a:pPr marL="0" lvl="0" indent="0" algn="l" rtl="0">
                        <a:spcBef>
                          <a:spcPts val="0"/>
                        </a:spcBef>
                        <a:spcAft>
                          <a:spcPts val="0"/>
                        </a:spcAft>
                        <a:buNone/>
                      </a:pPr>
                      <a:r>
                        <a:rPr lang="en-US" sz="1000" dirty="0"/>
                        <a:t>4.9” x 3.4”</a:t>
                      </a:r>
                      <a:endParaRPr sz="1000" dirty="0"/>
                    </a:p>
                  </a:txBody>
                  <a:tcPr marL="91425" marR="91425" marT="91425" marB="91425"/>
                </a:tc>
                <a:extLst>
                  <a:ext uri="{0D108BD9-81ED-4DB2-BD59-A6C34878D82A}">
                    <a16:rowId xmlns:a16="http://schemas.microsoft.com/office/drawing/2014/main" val="795685062"/>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71" name="Google Shape;71;p15"/>
          <p:cNvGraphicFramePr/>
          <p:nvPr>
            <p:extLst>
              <p:ext uri="{D42A27DB-BD31-4B8C-83A1-F6EECF244321}">
                <p14:modId xmlns:p14="http://schemas.microsoft.com/office/powerpoint/2010/main" val="2342332972"/>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6</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The STAC-V1 test board will be fabricated at Sierra in the same job/panel as PROPEL-V2.  Both share this stackup:</a:t>
            </a:r>
            <a:endParaRPr sz="1000" dirty="0"/>
          </a:p>
        </p:txBody>
      </p:sp>
      <p:pic>
        <p:nvPicPr>
          <p:cNvPr id="3" name="Picture 2">
            <a:extLst>
              <a:ext uri="{FF2B5EF4-FFF2-40B4-BE49-F238E27FC236}">
                <a16:creationId xmlns:a16="http://schemas.microsoft.com/office/drawing/2014/main" id="{72DFA333-DCDC-AE82-5898-BBF5B10ED757}"/>
              </a:ext>
            </a:extLst>
          </p:cNvPr>
          <p:cNvPicPr>
            <a:picLocks noChangeAspect="1"/>
          </p:cNvPicPr>
          <p:nvPr/>
        </p:nvPicPr>
        <p:blipFill>
          <a:blip r:embed="rId3"/>
          <a:stretch>
            <a:fillRect/>
          </a:stretch>
        </p:blipFill>
        <p:spPr>
          <a:xfrm>
            <a:off x="562345" y="744935"/>
            <a:ext cx="8032610" cy="3969889"/>
          </a:xfrm>
          <a:prstGeom prst="rect">
            <a:avLst/>
          </a:prstGeom>
          <a:ln>
            <a:solidFill>
              <a:schemeClr val="tx1"/>
            </a:solidFill>
          </a:ln>
        </p:spPr>
      </p:pic>
    </p:spTree>
    <p:extLst>
      <p:ext uri="{BB962C8B-B14F-4D97-AF65-F5344CB8AC3E}">
        <p14:creationId xmlns:p14="http://schemas.microsoft.com/office/powerpoint/2010/main" val="5213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4824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29</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How the stackup is in Altium:</a:t>
            </a:r>
            <a:endParaRPr sz="1000" dirty="0"/>
          </a:p>
        </p:txBody>
      </p:sp>
      <p:pic>
        <p:nvPicPr>
          <p:cNvPr id="5" name="Picture 4">
            <a:extLst>
              <a:ext uri="{FF2B5EF4-FFF2-40B4-BE49-F238E27FC236}">
                <a16:creationId xmlns:a16="http://schemas.microsoft.com/office/drawing/2014/main" id="{DB92967A-C19D-DFFB-39FF-E2BC13757312}"/>
              </a:ext>
            </a:extLst>
          </p:cNvPr>
          <p:cNvPicPr>
            <a:picLocks noChangeAspect="1"/>
          </p:cNvPicPr>
          <p:nvPr/>
        </p:nvPicPr>
        <p:blipFill>
          <a:blip r:embed="rId3"/>
          <a:stretch>
            <a:fillRect/>
          </a:stretch>
        </p:blipFill>
        <p:spPr>
          <a:xfrm>
            <a:off x="434253" y="358021"/>
            <a:ext cx="7096308" cy="2917116"/>
          </a:xfrm>
          <a:prstGeom prst="rect">
            <a:avLst/>
          </a:prstGeom>
        </p:spPr>
      </p:pic>
      <p:grpSp>
        <p:nvGrpSpPr>
          <p:cNvPr id="2" name="Group 1">
            <a:extLst>
              <a:ext uri="{FF2B5EF4-FFF2-40B4-BE49-F238E27FC236}">
                <a16:creationId xmlns:a16="http://schemas.microsoft.com/office/drawing/2014/main" id="{88EF538A-85C1-5324-FF0E-629184CC1D7A}"/>
              </a:ext>
            </a:extLst>
          </p:cNvPr>
          <p:cNvGrpSpPr/>
          <p:nvPr/>
        </p:nvGrpSpPr>
        <p:grpSpPr>
          <a:xfrm>
            <a:off x="2707593" y="3548495"/>
            <a:ext cx="5703838" cy="1477490"/>
            <a:chOff x="2997094" y="3509660"/>
            <a:chExt cx="5703838" cy="1477490"/>
          </a:xfrm>
        </p:grpSpPr>
        <p:pic>
          <p:nvPicPr>
            <p:cNvPr id="3" name="Picture 2">
              <a:extLst>
                <a:ext uri="{FF2B5EF4-FFF2-40B4-BE49-F238E27FC236}">
                  <a16:creationId xmlns:a16="http://schemas.microsoft.com/office/drawing/2014/main" id="{482403D5-AAB5-1F37-9306-E8350790FF9E}"/>
                </a:ext>
              </a:extLst>
            </p:cNvPr>
            <p:cNvPicPr>
              <a:picLocks noChangeAspect="1"/>
            </p:cNvPicPr>
            <p:nvPr/>
          </p:nvPicPr>
          <p:blipFill>
            <a:blip r:embed="rId4"/>
            <a:stretch>
              <a:fillRect/>
            </a:stretch>
          </p:blipFill>
          <p:spPr>
            <a:xfrm>
              <a:off x="2997094" y="3509660"/>
              <a:ext cx="5703838" cy="1477490"/>
            </a:xfrm>
            <a:prstGeom prst="rect">
              <a:avLst/>
            </a:prstGeom>
          </p:spPr>
        </p:pic>
        <p:sp>
          <p:nvSpPr>
            <p:cNvPr id="4" name="TextBox 3">
              <a:extLst>
                <a:ext uri="{FF2B5EF4-FFF2-40B4-BE49-F238E27FC236}">
                  <a16:creationId xmlns:a16="http://schemas.microsoft.com/office/drawing/2014/main" id="{BD73D439-EBF0-F2E9-841D-75D6C2B2EC3F}"/>
                </a:ext>
              </a:extLst>
            </p:cNvPr>
            <p:cNvSpPr txBox="1"/>
            <p:nvPr/>
          </p:nvSpPr>
          <p:spPr>
            <a:xfrm>
              <a:off x="4313396" y="3827064"/>
              <a:ext cx="797893" cy="246221"/>
            </a:xfrm>
            <a:prstGeom prst="rect">
              <a:avLst/>
            </a:prstGeom>
            <a:noFill/>
          </p:spPr>
          <p:txBody>
            <a:bodyPr wrap="square" rtlCol="0">
              <a:spAutoFit/>
            </a:bodyPr>
            <a:lstStyle/>
            <a:p>
              <a:pPr algn="ctr"/>
              <a:r>
                <a:rPr lang="en-US" sz="1000" dirty="0"/>
                <a:t>PROPEL</a:t>
              </a:r>
            </a:p>
          </p:txBody>
        </p:sp>
        <p:sp>
          <p:nvSpPr>
            <p:cNvPr id="6" name="TextBox 5">
              <a:extLst>
                <a:ext uri="{FF2B5EF4-FFF2-40B4-BE49-F238E27FC236}">
                  <a16:creationId xmlns:a16="http://schemas.microsoft.com/office/drawing/2014/main" id="{DE1B1D1C-4F2B-72B6-2DD3-06E126033F11}"/>
                </a:ext>
              </a:extLst>
            </p:cNvPr>
            <p:cNvSpPr txBox="1"/>
            <p:nvPr/>
          </p:nvSpPr>
          <p:spPr>
            <a:xfrm>
              <a:off x="5175427" y="3894732"/>
              <a:ext cx="797893" cy="246221"/>
            </a:xfrm>
            <a:prstGeom prst="rect">
              <a:avLst/>
            </a:prstGeom>
            <a:noFill/>
          </p:spPr>
          <p:txBody>
            <a:bodyPr wrap="square" rtlCol="0">
              <a:spAutoFit/>
            </a:bodyPr>
            <a:lstStyle/>
            <a:p>
              <a:pPr algn="ctr"/>
              <a:r>
                <a:rPr lang="en-US" sz="1000" dirty="0"/>
                <a:t>PROPEL</a:t>
              </a:r>
            </a:p>
          </p:txBody>
        </p:sp>
        <p:sp>
          <p:nvSpPr>
            <p:cNvPr id="7" name="TextBox 6">
              <a:extLst>
                <a:ext uri="{FF2B5EF4-FFF2-40B4-BE49-F238E27FC236}">
                  <a16:creationId xmlns:a16="http://schemas.microsoft.com/office/drawing/2014/main" id="{17A16246-FC0B-A2FD-D8F9-CDBA0B9E2185}"/>
                </a:ext>
              </a:extLst>
            </p:cNvPr>
            <p:cNvSpPr txBox="1"/>
            <p:nvPr/>
          </p:nvSpPr>
          <p:spPr>
            <a:xfrm>
              <a:off x="6108217" y="3936183"/>
              <a:ext cx="797893" cy="246221"/>
            </a:xfrm>
            <a:prstGeom prst="rect">
              <a:avLst/>
            </a:prstGeom>
            <a:noFill/>
          </p:spPr>
          <p:txBody>
            <a:bodyPr wrap="square" rtlCol="0">
              <a:spAutoFit/>
            </a:bodyPr>
            <a:lstStyle/>
            <a:p>
              <a:pPr algn="ctr"/>
              <a:r>
                <a:rPr lang="en-US" sz="1000" dirty="0"/>
                <a:t>PROPEL</a:t>
              </a:r>
            </a:p>
          </p:txBody>
        </p:sp>
        <p:sp>
          <p:nvSpPr>
            <p:cNvPr id="8" name="TextBox 7">
              <a:extLst>
                <a:ext uri="{FF2B5EF4-FFF2-40B4-BE49-F238E27FC236}">
                  <a16:creationId xmlns:a16="http://schemas.microsoft.com/office/drawing/2014/main" id="{828E7AF0-43FA-2FE6-64CB-CEDF8969E7CE}"/>
                </a:ext>
              </a:extLst>
            </p:cNvPr>
            <p:cNvSpPr txBox="1"/>
            <p:nvPr/>
          </p:nvSpPr>
          <p:spPr>
            <a:xfrm>
              <a:off x="7005627" y="4002184"/>
              <a:ext cx="797893" cy="246221"/>
            </a:xfrm>
            <a:prstGeom prst="rect">
              <a:avLst/>
            </a:prstGeom>
            <a:noFill/>
          </p:spPr>
          <p:txBody>
            <a:bodyPr wrap="square" rtlCol="0">
              <a:spAutoFit/>
            </a:bodyPr>
            <a:lstStyle/>
            <a:p>
              <a:pPr algn="ctr"/>
              <a:r>
                <a:rPr lang="en-US" sz="1000" dirty="0"/>
                <a:t>PROPEL</a:t>
              </a:r>
            </a:p>
          </p:txBody>
        </p:sp>
        <p:sp>
          <p:nvSpPr>
            <p:cNvPr id="9" name="TextBox 8">
              <a:extLst>
                <a:ext uri="{FF2B5EF4-FFF2-40B4-BE49-F238E27FC236}">
                  <a16:creationId xmlns:a16="http://schemas.microsoft.com/office/drawing/2014/main" id="{ADC800AE-FC31-5CA8-1E7D-298F12E47B67}"/>
                </a:ext>
              </a:extLst>
            </p:cNvPr>
            <p:cNvSpPr txBox="1"/>
            <p:nvPr/>
          </p:nvSpPr>
          <p:spPr>
            <a:xfrm>
              <a:off x="3888782" y="4229148"/>
              <a:ext cx="797893" cy="246221"/>
            </a:xfrm>
            <a:prstGeom prst="rect">
              <a:avLst/>
            </a:prstGeom>
            <a:noFill/>
          </p:spPr>
          <p:txBody>
            <a:bodyPr wrap="square" rtlCol="0">
              <a:spAutoFit/>
            </a:bodyPr>
            <a:lstStyle/>
            <a:p>
              <a:pPr algn="ctr"/>
              <a:r>
                <a:rPr lang="en-US" sz="1000" dirty="0"/>
                <a:t>STAC</a:t>
              </a:r>
            </a:p>
          </p:txBody>
        </p:sp>
        <p:sp>
          <p:nvSpPr>
            <p:cNvPr id="10" name="TextBox 9">
              <a:extLst>
                <a:ext uri="{FF2B5EF4-FFF2-40B4-BE49-F238E27FC236}">
                  <a16:creationId xmlns:a16="http://schemas.microsoft.com/office/drawing/2014/main" id="{E2B4220E-B418-C54E-6977-E43C07EB8872}"/>
                </a:ext>
              </a:extLst>
            </p:cNvPr>
            <p:cNvSpPr txBox="1"/>
            <p:nvPr/>
          </p:nvSpPr>
          <p:spPr>
            <a:xfrm>
              <a:off x="4712342" y="4267578"/>
              <a:ext cx="797893" cy="246221"/>
            </a:xfrm>
            <a:prstGeom prst="rect">
              <a:avLst/>
            </a:prstGeom>
            <a:noFill/>
          </p:spPr>
          <p:txBody>
            <a:bodyPr wrap="square" rtlCol="0">
              <a:spAutoFit/>
            </a:bodyPr>
            <a:lstStyle/>
            <a:p>
              <a:pPr algn="ctr"/>
              <a:r>
                <a:rPr lang="en-US" sz="1000" dirty="0"/>
                <a:t>STAC</a:t>
              </a:r>
            </a:p>
          </p:txBody>
        </p:sp>
        <p:sp>
          <p:nvSpPr>
            <p:cNvPr id="11" name="TextBox 10">
              <a:extLst>
                <a:ext uri="{FF2B5EF4-FFF2-40B4-BE49-F238E27FC236}">
                  <a16:creationId xmlns:a16="http://schemas.microsoft.com/office/drawing/2014/main" id="{058D4E13-67AE-469C-8215-C2F30DF92EEC}"/>
                </a:ext>
              </a:extLst>
            </p:cNvPr>
            <p:cNvSpPr txBox="1"/>
            <p:nvPr/>
          </p:nvSpPr>
          <p:spPr>
            <a:xfrm>
              <a:off x="5655575" y="4317830"/>
              <a:ext cx="797893" cy="246221"/>
            </a:xfrm>
            <a:prstGeom prst="rect">
              <a:avLst/>
            </a:prstGeom>
            <a:noFill/>
          </p:spPr>
          <p:txBody>
            <a:bodyPr wrap="square" rtlCol="0">
              <a:spAutoFit/>
            </a:bodyPr>
            <a:lstStyle/>
            <a:p>
              <a:pPr algn="ctr"/>
              <a:r>
                <a:rPr lang="en-US" sz="1000" dirty="0"/>
                <a:t>STAC</a:t>
              </a:r>
            </a:p>
          </p:txBody>
        </p:sp>
        <p:sp>
          <p:nvSpPr>
            <p:cNvPr id="12" name="TextBox 11">
              <a:extLst>
                <a:ext uri="{FF2B5EF4-FFF2-40B4-BE49-F238E27FC236}">
                  <a16:creationId xmlns:a16="http://schemas.microsoft.com/office/drawing/2014/main" id="{9F3D366B-F82C-8FEE-4054-DB3463914697}"/>
                </a:ext>
              </a:extLst>
            </p:cNvPr>
            <p:cNvSpPr txBox="1"/>
            <p:nvPr/>
          </p:nvSpPr>
          <p:spPr>
            <a:xfrm>
              <a:off x="6518878" y="4354900"/>
              <a:ext cx="797893" cy="246221"/>
            </a:xfrm>
            <a:prstGeom prst="rect">
              <a:avLst/>
            </a:prstGeom>
            <a:noFill/>
          </p:spPr>
          <p:txBody>
            <a:bodyPr wrap="square" rtlCol="0">
              <a:spAutoFit/>
            </a:bodyPr>
            <a:lstStyle/>
            <a:p>
              <a:pPr algn="ctr"/>
              <a:r>
                <a:rPr lang="en-US" sz="1000" dirty="0"/>
                <a:t>STAC</a:t>
              </a:r>
            </a:p>
          </p:txBody>
        </p:sp>
      </p:grpSp>
      <p:sp>
        <p:nvSpPr>
          <p:cNvPr id="13" name="TextBox 12">
            <a:extLst>
              <a:ext uri="{FF2B5EF4-FFF2-40B4-BE49-F238E27FC236}">
                <a16:creationId xmlns:a16="http://schemas.microsoft.com/office/drawing/2014/main" id="{D4E64131-60EB-9609-BCB4-78171BED42D2}"/>
              </a:ext>
            </a:extLst>
          </p:cNvPr>
          <p:cNvSpPr txBox="1"/>
          <p:nvPr/>
        </p:nvSpPr>
        <p:spPr>
          <a:xfrm>
            <a:off x="3091104" y="3671228"/>
            <a:ext cx="580329" cy="307777"/>
          </a:xfrm>
          <a:prstGeom prst="rect">
            <a:avLst/>
          </a:prstGeom>
          <a:noFill/>
        </p:spPr>
        <p:txBody>
          <a:bodyPr wrap="square" rtlCol="0">
            <a:spAutoFit/>
          </a:bodyPr>
          <a:lstStyle/>
          <a:p>
            <a:r>
              <a:rPr lang="en-US" dirty="0">
                <a:solidFill>
                  <a:srgbClr val="FF0000"/>
                </a:solidFill>
              </a:rPr>
              <a:t>4.9”</a:t>
            </a:r>
          </a:p>
        </p:txBody>
      </p:sp>
      <p:sp>
        <p:nvSpPr>
          <p:cNvPr id="14" name="TextBox 13">
            <a:extLst>
              <a:ext uri="{FF2B5EF4-FFF2-40B4-BE49-F238E27FC236}">
                <a16:creationId xmlns:a16="http://schemas.microsoft.com/office/drawing/2014/main" id="{CA51B212-B368-6543-08CE-B1898024D9EF}"/>
              </a:ext>
            </a:extLst>
          </p:cNvPr>
          <p:cNvSpPr txBox="1"/>
          <p:nvPr/>
        </p:nvSpPr>
        <p:spPr>
          <a:xfrm>
            <a:off x="2701869" y="4010240"/>
            <a:ext cx="580329" cy="307777"/>
          </a:xfrm>
          <a:prstGeom prst="rect">
            <a:avLst/>
          </a:prstGeom>
          <a:noFill/>
        </p:spPr>
        <p:txBody>
          <a:bodyPr wrap="square" rtlCol="0">
            <a:spAutoFit/>
          </a:bodyPr>
          <a:lstStyle/>
          <a:p>
            <a:r>
              <a:rPr lang="en-US" dirty="0">
                <a:solidFill>
                  <a:srgbClr val="FF0000"/>
                </a:solidFill>
              </a:rPr>
              <a:t>4.9”</a:t>
            </a:r>
          </a:p>
        </p:txBody>
      </p:sp>
      <p:cxnSp>
        <p:nvCxnSpPr>
          <p:cNvPr id="16" name="Straight Arrow Connector 15">
            <a:extLst>
              <a:ext uri="{FF2B5EF4-FFF2-40B4-BE49-F238E27FC236}">
                <a16:creationId xmlns:a16="http://schemas.microsoft.com/office/drawing/2014/main" id="{6185A95F-FDAC-50E9-B854-7FB1CEA40BA6}"/>
              </a:ext>
            </a:extLst>
          </p:cNvPr>
          <p:cNvCxnSpPr/>
          <p:nvPr/>
        </p:nvCxnSpPr>
        <p:spPr>
          <a:xfrm flipV="1">
            <a:off x="3498475" y="41702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87DA0C-C17B-8901-AD30-01DD18690247}"/>
              </a:ext>
            </a:extLst>
          </p:cNvPr>
          <p:cNvCxnSpPr/>
          <p:nvPr/>
        </p:nvCxnSpPr>
        <p:spPr>
          <a:xfrm flipV="1">
            <a:off x="3924378" y="38069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5EF293-149A-4469-2738-8634A07BFA5C}"/>
              </a:ext>
            </a:extLst>
          </p:cNvPr>
          <p:cNvSpPr txBox="1"/>
          <p:nvPr/>
        </p:nvSpPr>
        <p:spPr>
          <a:xfrm>
            <a:off x="932134" y="3944159"/>
            <a:ext cx="1744068" cy="600164"/>
          </a:xfrm>
          <a:prstGeom prst="rect">
            <a:avLst/>
          </a:prstGeom>
          <a:noFill/>
        </p:spPr>
        <p:txBody>
          <a:bodyPr wrap="square" rtlCol="0">
            <a:spAutoFit/>
          </a:bodyPr>
          <a:lstStyle/>
          <a:p>
            <a:r>
              <a:rPr lang="en-US" sz="1100" dirty="0"/>
              <a:t>When boards are 4.9” in length, then two can fit across a panel.</a:t>
            </a:r>
          </a:p>
        </p:txBody>
      </p:sp>
    </p:spTree>
    <p:extLst>
      <p:ext uri="{BB962C8B-B14F-4D97-AF65-F5344CB8AC3E}">
        <p14:creationId xmlns:p14="http://schemas.microsoft.com/office/powerpoint/2010/main" val="93178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30</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Sierra DFM</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377574"/>
          </a:xfrm>
          <a:prstGeom prst="rect">
            <a:avLst/>
          </a:prstGeom>
          <a:noFill/>
        </p:spPr>
        <p:txBody>
          <a:bodyPr wrap="square" rtlCol="0">
            <a:spAutoFit/>
          </a:bodyPr>
          <a:lstStyle/>
          <a:p>
            <a:r>
              <a:rPr lang="en-US" sz="1650" dirty="0"/>
              <a:t>For this board, we did not run Sierra’s DFM tool. We should do that in the future. Sierra had a few issues with silkscreen text/images.</a:t>
            </a:r>
          </a:p>
          <a:p>
            <a:endParaRPr lang="en-US" sz="1650" dirty="0"/>
          </a:p>
          <a:p>
            <a:r>
              <a:rPr lang="en-US" sz="1650" dirty="0"/>
              <a:t>After the boards come back</a:t>
            </a:r>
            <a:r>
              <a:rPr lang="en-US" sz="1650"/>
              <a:t>, we </a:t>
            </a:r>
            <a:r>
              <a:rPr lang="en-US" sz="1650" dirty="0"/>
              <a:t>should take some closeup photos of various things such as silkscreen letters, tented vias, etc.</a:t>
            </a:r>
          </a:p>
        </p:txBody>
      </p:sp>
    </p:spTree>
    <p:extLst>
      <p:ext uri="{BB962C8B-B14F-4D97-AF65-F5344CB8AC3E}">
        <p14:creationId xmlns:p14="http://schemas.microsoft.com/office/powerpoint/2010/main" val="20503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50702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33</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Future Improvements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96459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36</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Retrospective Comments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444119"/>
            <a:ext cx="3509769" cy="4662815"/>
          </a:xfrm>
          <a:prstGeom prst="rect">
            <a:avLst/>
          </a:prstGeom>
          <a:noFill/>
        </p:spPr>
        <p:txBody>
          <a:bodyPr wrap="square" rtlCol="0">
            <a:spAutoFit/>
          </a:bodyPr>
          <a:lstStyle/>
          <a:p>
            <a:pPr marL="285750" indent="-285750">
              <a:buFontTx/>
              <a:buChar char="-"/>
            </a:pPr>
            <a:r>
              <a:rPr lang="en-US" sz="1650" dirty="0"/>
              <a:t>The reset buttons (PTS636 SK25J SMTR LFS) don’t seem to work. A switch (or perhaps a higher quality button) might be better.</a:t>
            </a:r>
          </a:p>
          <a:p>
            <a:pPr marL="285750" indent="-285750">
              <a:buFontTx/>
              <a:buChar char="-"/>
            </a:pPr>
            <a:r>
              <a:rPr lang="en-US" sz="1650" dirty="0"/>
              <a:t>The USB connector is working, and it’s extremely convenient. No need to fiddle with making cables. Having an LDO to regulate the noisy 5V USB supply down to the chip supply voltage is important.</a:t>
            </a:r>
          </a:p>
          <a:p>
            <a:pPr marL="285750" indent="-285750">
              <a:buFontTx/>
              <a:buChar char="-"/>
            </a:pPr>
            <a:r>
              <a:rPr lang="en-US" sz="1650" dirty="0"/>
              <a:t>Should remember to order cable assemblies (or other extra parts not in the BOM by default) when ordering parts.</a:t>
            </a:r>
          </a:p>
          <a:p>
            <a:pPr marL="285750" indent="-285750">
              <a:buFontTx/>
              <a:buChar char="-"/>
            </a:pPr>
            <a:endParaRPr lang="en-US" sz="1650" dirty="0"/>
          </a:p>
          <a:p>
            <a:pPr marL="285750" indent="-285750">
              <a:buFontTx/>
              <a:buChar char="-"/>
            </a:pPr>
            <a:endParaRPr lang="en-US" sz="1650" dirty="0"/>
          </a:p>
        </p:txBody>
      </p:sp>
      <p:sp>
        <p:nvSpPr>
          <p:cNvPr id="3" name="TextBox 2">
            <a:extLst>
              <a:ext uri="{FF2B5EF4-FFF2-40B4-BE49-F238E27FC236}">
                <a16:creationId xmlns:a16="http://schemas.microsoft.com/office/drawing/2014/main" id="{3CB6DC71-5339-7CAA-24B7-4A73CA7658E1}"/>
              </a:ext>
            </a:extLst>
          </p:cNvPr>
          <p:cNvSpPr txBox="1"/>
          <p:nvPr/>
        </p:nvSpPr>
        <p:spPr>
          <a:xfrm>
            <a:off x="4204952" y="444119"/>
            <a:ext cx="4127679" cy="4185761"/>
          </a:xfrm>
          <a:prstGeom prst="rect">
            <a:avLst/>
          </a:prstGeom>
          <a:noFill/>
        </p:spPr>
        <p:txBody>
          <a:bodyPr wrap="square" rtlCol="0">
            <a:spAutoFit/>
          </a:bodyPr>
          <a:lstStyle/>
          <a:p>
            <a:pPr marL="285750" indent="-285750">
              <a:buFontTx/>
              <a:buChar char="-"/>
            </a:pPr>
            <a:r>
              <a:rPr lang="en-US" dirty="0"/>
              <a:t>Would be helpful to order a smaller flat screwdriver for tuning potentiometers (the STAC board used 3214X-1-502E).</a:t>
            </a:r>
          </a:p>
          <a:p>
            <a:pPr marL="285750" indent="-285750">
              <a:buFontTx/>
              <a:buChar char="-"/>
            </a:pPr>
            <a:r>
              <a:rPr lang="en-US" dirty="0"/>
              <a:t>A digitally controllable potentiometer would be even more convenient than a manually tuned potentiometer. Would make it easier to test the chip at different supplies. Alternatively, perhaps we could use a digitally controllable LDO instead.</a:t>
            </a:r>
          </a:p>
          <a:p>
            <a:pPr marL="285750" indent="-285750">
              <a:buFontTx/>
              <a:buChar char="-"/>
            </a:pPr>
            <a:r>
              <a:rPr lang="en-US" dirty="0"/>
              <a:t>The DIP switch we used (418121270806) was a bit small; was hard to flip the switches by hand. I nudged the switches with a screwdriver.</a:t>
            </a:r>
          </a:p>
          <a:p>
            <a:pPr marL="285750" indent="-285750">
              <a:buFontTx/>
              <a:buChar char="-"/>
            </a:pPr>
            <a:r>
              <a:rPr lang="en-US" dirty="0"/>
              <a:t>The PMODs plugged into the Arty quite nicely. Could possibly move them slightly closer to the edge of the board, though not really necessary.</a:t>
            </a:r>
          </a:p>
          <a:p>
            <a:pPr marL="285750" indent="-285750">
              <a:buFontTx/>
              <a:buChar char="-"/>
            </a:pPr>
            <a:r>
              <a:rPr lang="en-US" dirty="0"/>
              <a:t>Have not tested the QSPI modules yet.</a:t>
            </a:r>
          </a:p>
          <a:p>
            <a:pPr marL="285750" indent="-285750">
              <a:buFontTx/>
              <a:buChar char="-"/>
            </a:pPr>
            <a:r>
              <a:rPr lang="en-US" dirty="0"/>
              <a:t>Buffer input clock from FPGA</a:t>
            </a:r>
          </a:p>
        </p:txBody>
      </p:sp>
    </p:spTree>
    <p:extLst>
      <p:ext uri="{BB962C8B-B14F-4D97-AF65-F5344CB8AC3E}">
        <p14:creationId xmlns:p14="http://schemas.microsoft.com/office/powerpoint/2010/main" val="264645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3858839" y="451904"/>
            <a:ext cx="3823533" cy="261610"/>
          </a:xfrm>
          <a:prstGeom prst="rect">
            <a:avLst/>
          </a:prstGeom>
          <a:noFill/>
        </p:spPr>
        <p:txBody>
          <a:bodyPr wrap="square" rtlCol="0">
            <a:spAutoFit/>
          </a:bodyPr>
          <a:lstStyle/>
          <a:p>
            <a:r>
              <a:rPr lang="en-US" sz="1100" dirty="0"/>
              <a:t>L2, L4 &amp; L5 are solid reference planes (GND)</a:t>
            </a:r>
          </a:p>
        </p:txBody>
      </p:sp>
      <p:pic>
        <p:nvPicPr>
          <p:cNvPr id="4" name="Picture 3">
            <a:extLst>
              <a:ext uri="{FF2B5EF4-FFF2-40B4-BE49-F238E27FC236}">
                <a16:creationId xmlns:a16="http://schemas.microsoft.com/office/drawing/2014/main" id="{1D46E63D-7B15-046C-4044-837D6308CC6D}"/>
              </a:ext>
            </a:extLst>
          </p:cNvPr>
          <p:cNvPicPr>
            <a:picLocks noChangeAspect="1"/>
          </p:cNvPicPr>
          <p:nvPr/>
        </p:nvPicPr>
        <p:blipFill>
          <a:blip r:embed="rId3"/>
          <a:stretch>
            <a:fillRect/>
          </a:stretch>
        </p:blipFill>
        <p:spPr>
          <a:xfrm>
            <a:off x="178716" y="421556"/>
            <a:ext cx="3281130" cy="2752366"/>
          </a:xfrm>
          <a:prstGeom prst="rect">
            <a:avLst/>
          </a:prstGeom>
        </p:spPr>
      </p:pic>
      <p:pic>
        <p:nvPicPr>
          <p:cNvPr id="9" name="Picture 8">
            <a:extLst>
              <a:ext uri="{FF2B5EF4-FFF2-40B4-BE49-F238E27FC236}">
                <a16:creationId xmlns:a16="http://schemas.microsoft.com/office/drawing/2014/main" id="{964E49C4-75E4-BBDF-A7FC-FD248901089C}"/>
              </a:ext>
            </a:extLst>
          </p:cNvPr>
          <p:cNvPicPr>
            <a:picLocks noChangeAspect="1"/>
          </p:cNvPicPr>
          <p:nvPr/>
        </p:nvPicPr>
        <p:blipFill>
          <a:blip r:embed="rId4"/>
          <a:stretch>
            <a:fillRect/>
          </a:stretch>
        </p:blipFill>
        <p:spPr>
          <a:xfrm>
            <a:off x="3661549" y="1753856"/>
            <a:ext cx="2576523" cy="2147701"/>
          </a:xfrm>
          <a:prstGeom prst="rect">
            <a:avLst/>
          </a:prstGeom>
        </p:spPr>
      </p:pic>
      <p:pic>
        <p:nvPicPr>
          <p:cNvPr id="11" name="Picture 10">
            <a:extLst>
              <a:ext uri="{FF2B5EF4-FFF2-40B4-BE49-F238E27FC236}">
                <a16:creationId xmlns:a16="http://schemas.microsoft.com/office/drawing/2014/main" id="{B6B15431-0638-711B-9334-08D65004F816}"/>
              </a:ext>
            </a:extLst>
          </p:cNvPr>
          <p:cNvPicPr>
            <a:picLocks noChangeAspect="1"/>
          </p:cNvPicPr>
          <p:nvPr/>
        </p:nvPicPr>
        <p:blipFill>
          <a:blip r:embed="rId5"/>
          <a:stretch>
            <a:fillRect/>
          </a:stretch>
        </p:blipFill>
        <p:spPr>
          <a:xfrm>
            <a:off x="6337251" y="2403739"/>
            <a:ext cx="2733362" cy="2259478"/>
          </a:xfrm>
          <a:prstGeom prst="rect">
            <a:avLst/>
          </a:prstGeom>
        </p:spPr>
      </p:pic>
    </p:spTree>
    <p:extLst>
      <p:ext uri="{BB962C8B-B14F-4D97-AF65-F5344CB8AC3E}">
        <p14:creationId xmlns:p14="http://schemas.microsoft.com/office/powerpoint/2010/main" val="225488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L1, L3 &amp; L6 route signals and power:</a:t>
            </a:r>
            <a:endParaRPr sz="1000" dirty="0"/>
          </a:p>
        </p:txBody>
      </p:sp>
      <p:pic>
        <p:nvPicPr>
          <p:cNvPr id="3" name="Picture 2">
            <a:extLst>
              <a:ext uri="{FF2B5EF4-FFF2-40B4-BE49-F238E27FC236}">
                <a16:creationId xmlns:a16="http://schemas.microsoft.com/office/drawing/2014/main" id="{5788431C-7EEA-99D5-FEC3-1DDBE096F725}"/>
              </a:ext>
            </a:extLst>
          </p:cNvPr>
          <p:cNvPicPr>
            <a:picLocks noChangeAspect="1"/>
          </p:cNvPicPr>
          <p:nvPr/>
        </p:nvPicPr>
        <p:blipFill>
          <a:blip r:embed="rId3"/>
          <a:stretch>
            <a:fillRect/>
          </a:stretch>
        </p:blipFill>
        <p:spPr>
          <a:xfrm>
            <a:off x="123061" y="413069"/>
            <a:ext cx="3345051" cy="2806749"/>
          </a:xfrm>
          <a:prstGeom prst="rect">
            <a:avLst/>
          </a:prstGeom>
        </p:spPr>
      </p:pic>
      <p:pic>
        <p:nvPicPr>
          <p:cNvPr id="6" name="Picture 5">
            <a:extLst>
              <a:ext uri="{FF2B5EF4-FFF2-40B4-BE49-F238E27FC236}">
                <a16:creationId xmlns:a16="http://schemas.microsoft.com/office/drawing/2014/main" id="{3F1D1BF9-E68D-757D-49D1-F740BE7A231F}"/>
              </a:ext>
            </a:extLst>
          </p:cNvPr>
          <p:cNvPicPr>
            <a:picLocks noChangeAspect="1"/>
          </p:cNvPicPr>
          <p:nvPr/>
        </p:nvPicPr>
        <p:blipFill>
          <a:blip r:embed="rId4"/>
          <a:stretch>
            <a:fillRect/>
          </a:stretch>
        </p:blipFill>
        <p:spPr>
          <a:xfrm>
            <a:off x="3576672" y="1532236"/>
            <a:ext cx="2698667" cy="2294828"/>
          </a:xfrm>
          <a:prstGeom prst="rect">
            <a:avLst/>
          </a:prstGeom>
        </p:spPr>
      </p:pic>
      <p:pic>
        <p:nvPicPr>
          <p:cNvPr id="8" name="Picture 7">
            <a:extLst>
              <a:ext uri="{FF2B5EF4-FFF2-40B4-BE49-F238E27FC236}">
                <a16:creationId xmlns:a16="http://schemas.microsoft.com/office/drawing/2014/main" id="{4D4BC624-19E2-7CC3-62D7-31CC5FA99A73}"/>
              </a:ext>
            </a:extLst>
          </p:cNvPr>
          <p:cNvPicPr>
            <a:picLocks noChangeAspect="1"/>
          </p:cNvPicPr>
          <p:nvPr/>
        </p:nvPicPr>
        <p:blipFill>
          <a:blip r:embed="rId5"/>
          <a:stretch>
            <a:fillRect/>
          </a:stretch>
        </p:blipFill>
        <p:spPr>
          <a:xfrm>
            <a:off x="6383148" y="2415521"/>
            <a:ext cx="2693698" cy="2247696"/>
          </a:xfrm>
          <a:prstGeom prst="rect">
            <a:avLst/>
          </a:prstGeom>
        </p:spPr>
      </p:pic>
    </p:spTree>
    <p:extLst>
      <p:ext uri="{BB962C8B-B14F-4D97-AF65-F5344CB8AC3E}">
        <p14:creationId xmlns:p14="http://schemas.microsoft.com/office/powerpoint/2010/main" val="144955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All controlled impedance traces are single-ended 50 ohm characteristic impedance, and run solely on L1_Top:</a:t>
            </a:r>
            <a:endParaRPr sz="1000" dirty="0"/>
          </a:p>
        </p:txBody>
      </p:sp>
      <p:pic>
        <p:nvPicPr>
          <p:cNvPr id="4" name="Picture 3">
            <a:extLst>
              <a:ext uri="{FF2B5EF4-FFF2-40B4-BE49-F238E27FC236}">
                <a16:creationId xmlns:a16="http://schemas.microsoft.com/office/drawing/2014/main" id="{CB18710B-7263-14B9-E445-9E519FA0ED3C}"/>
              </a:ext>
            </a:extLst>
          </p:cNvPr>
          <p:cNvPicPr>
            <a:picLocks noChangeAspect="1"/>
          </p:cNvPicPr>
          <p:nvPr/>
        </p:nvPicPr>
        <p:blipFill rotWithShape="1">
          <a:blip r:embed="rId3"/>
          <a:srcRect l="20695" t="22171" r="35366" b="24634"/>
          <a:stretch/>
        </p:blipFill>
        <p:spPr>
          <a:xfrm>
            <a:off x="328336" y="706100"/>
            <a:ext cx="4017712" cy="2736139"/>
          </a:xfrm>
          <a:prstGeom prst="rect">
            <a:avLst/>
          </a:prstGeom>
          <a:ln>
            <a:solidFill>
              <a:schemeClr val="tx1"/>
            </a:solidFill>
          </a:ln>
        </p:spPr>
      </p:pic>
      <p:pic>
        <p:nvPicPr>
          <p:cNvPr id="6" name="Picture 5">
            <a:extLst>
              <a:ext uri="{FF2B5EF4-FFF2-40B4-BE49-F238E27FC236}">
                <a16:creationId xmlns:a16="http://schemas.microsoft.com/office/drawing/2014/main" id="{12AF19B5-FE4E-0563-8BA2-C58D1BD76995}"/>
              </a:ext>
            </a:extLst>
          </p:cNvPr>
          <p:cNvPicPr>
            <a:picLocks noChangeAspect="1"/>
          </p:cNvPicPr>
          <p:nvPr/>
        </p:nvPicPr>
        <p:blipFill rotWithShape="1">
          <a:blip r:embed="rId4"/>
          <a:srcRect l="16718" t="18601" r="32973" b="21682"/>
          <a:stretch/>
        </p:blipFill>
        <p:spPr>
          <a:xfrm>
            <a:off x="4720281" y="1812885"/>
            <a:ext cx="4053017" cy="2706158"/>
          </a:xfrm>
          <a:prstGeom prst="rect">
            <a:avLst/>
          </a:prstGeom>
          <a:ln>
            <a:solidFill>
              <a:schemeClr val="tx1"/>
            </a:solidFill>
          </a:ln>
        </p:spPr>
      </p:pic>
    </p:spTree>
    <p:extLst>
      <p:ext uri="{BB962C8B-B14F-4D97-AF65-F5344CB8AC3E}">
        <p14:creationId xmlns:p14="http://schemas.microsoft.com/office/powerpoint/2010/main" val="92492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62" name="Google Shape;62;p14"/>
          <p:cNvSpPr txBox="1"/>
          <p:nvPr/>
        </p:nvSpPr>
        <p:spPr>
          <a:xfrm>
            <a:off x="6650" y="-13300"/>
            <a:ext cx="9144000" cy="475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Checking 2D packages models’ fit to footprints was done in BOM Builder:</a:t>
            </a:r>
            <a:endParaRPr sz="1000" dirty="0"/>
          </a:p>
        </p:txBody>
      </p:sp>
      <p:pic>
        <p:nvPicPr>
          <p:cNvPr id="8" name="Picture 7">
            <a:extLst>
              <a:ext uri="{FF2B5EF4-FFF2-40B4-BE49-F238E27FC236}">
                <a16:creationId xmlns:a16="http://schemas.microsoft.com/office/drawing/2014/main" id="{47AD3597-338A-51BC-A75B-99DEC2A4DAFB}"/>
              </a:ext>
            </a:extLst>
          </p:cNvPr>
          <p:cNvPicPr>
            <a:picLocks noChangeAspect="1"/>
          </p:cNvPicPr>
          <p:nvPr/>
        </p:nvPicPr>
        <p:blipFill>
          <a:blip r:embed="rId3"/>
          <a:stretch>
            <a:fillRect/>
          </a:stretch>
        </p:blipFill>
        <p:spPr>
          <a:xfrm>
            <a:off x="554290" y="585293"/>
            <a:ext cx="7851835" cy="4231847"/>
          </a:xfrm>
          <a:prstGeom prst="rect">
            <a:avLst/>
          </a:prstGeom>
          <a:ln>
            <a:solidFill>
              <a:schemeClr val="tx1"/>
            </a:solidFill>
          </a:ln>
        </p:spPr>
      </p:pic>
    </p:spTree>
    <p:extLst>
      <p:ext uri="{BB962C8B-B14F-4D97-AF65-F5344CB8AC3E}">
        <p14:creationId xmlns:p14="http://schemas.microsoft.com/office/powerpoint/2010/main" val="81422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62" name="Google Shape;62;p14"/>
          <p:cNvSpPr txBox="1"/>
          <p:nvPr/>
        </p:nvSpPr>
        <p:spPr>
          <a:xfrm>
            <a:off x="6650" y="-13301"/>
            <a:ext cx="9144000" cy="5993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ODB output files were checked directly in Viewmate Deluxe for any rules we queried.  Here, we asked for all locations on outer layer where spacing was less than 5 mils.   There should have been any, but it found some.  This would’ve added $1300 to the order: </a:t>
            </a:r>
          </a:p>
        </p:txBody>
      </p:sp>
      <p:pic>
        <p:nvPicPr>
          <p:cNvPr id="3" name="Picture 2">
            <a:extLst>
              <a:ext uri="{FF2B5EF4-FFF2-40B4-BE49-F238E27FC236}">
                <a16:creationId xmlns:a16="http://schemas.microsoft.com/office/drawing/2014/main" id="{9A24EAE9-05F1-FC8C-C551-58B733F0C5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4735" y="849030"/>
            <a:ext cx="4278968" cy="4153692"/>
          </a:xfrm>
          <a:prstGeom prst="rect">
            <a:avLst/>
          </a:prstGeom>
          <a:ln>
            <a:solidFill>
              <a:schemeClr val="tx1"/>
            </a:solidFill>
          </a:ln>
        </p:spPr>
      </p:pic>
    </p:spTree>
    <p:extLst>
      <p:ext uri="{BB962C8B-B14F-4D97-AF65-F5344CB8AC3E}">
        <p14:creationId xmlns:p14="http://schemas.microsoft.com/office/powerpoint/2010/main" val="392521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207963" y="1023404"/>
            <a:ext cx="3823533" cy="1446550"/>
          </a:xfrm>
          <a:prstGeom prst="rect">
            <a:avLst/>
          </a:prstGeom>
          <a:noFill/>
        </p:spPr>
        <p:txBody>
          <a:bodyPr wrap="square" rtlCol="0">
            <a:spAutoFit/>
          </a:bodyPr>
          <a:lstStyle/>
          <a:p>
            <a:r>
              <a:rPr lang="en-US" sz="1100" dirty="0"/>
              <a:t>L2, L4 &amp; L5 are solid reference planes (GND).</a:t>
            </a:r>
          </a:p>
          <a:p>
            <a:r>
              <a:rPr lang="en-US" sz="1100" dirty="0"/>
              <a:t>L1, L3 &amp; L6 route signals and power.</a:t>
            </a:r>
          </a:p>
          <a:p>
            <a:r>
              <a:rPr lang="en-US" sz="1100" dirty="0"/>
              <a:t>All controlled impedance traces are single-ended 50 ohm characteristic impedance, and run solely on L1_Top with a width of 8.501mil. These widths should be adjusted by the CAM shop as necessary to achieve a 50 ohm characteristic impedance.</a:t>
            </a:r>
          </a:p>
          <a:p>
            <a:r>
              <a:rPr lang="en-US" sz="1100" dirty="0"/>
              <a:t> </a:t>
            </a:r>
          </a:p>
        </p:txBody>
      </p:sp>
    </p:spTree>
    <p:extLst>
      <p:ext uri="{BB962C8B-B14F-4D97-AF65-F5344CB8AC3E}">
        <p14:creationId xmlns:p14="http://schemas.microsoft.com/office/powerpoint/2010/main" val="29283736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1714</TotalTime>
  <Words>2136</Words>
  <Application>Microsoft Macintosh PowerPoint</Application>
  <PresentationFormat>On-screen Show (16:9)</PresentationFormat>
  <Paragraphs>257</Paragraphs>
  <Slides>36</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PowerPoint Presentation</vt:lpstr>
      <vt:lpstr>Notes for Assembly House</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36</cp:revision>
  <dcterms:modified xsi:type="dcterms:W3CDTF">2024-02-14T01:24:10Z</dcterms:modified>
</cp:coreProperties>
</file>